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handoutMasterIdLst>
    <p:handoutMasterId r:id="rId28"/>
  </p:handoutMasterIdLst>
  <p:sldIdLst>
    <p:sldId id="259" r:id="rId2"/>
    <p:sldId id="260" r:id="rId3"/>
    <p:sldId id="282" r:id="rId4"/>
    <p:sldId id="266" r:id="rId5"/>
    <p:sldId id="256" r:id="rId6"/>
    <p:sldId id="283" r:id="rId7"/>
    <p:sldId id="269" r:id="rId8"/>
    <p:sldId id="280" r:id="rId9"/>
    <p:sldId id="270" r:id="rId10"/>
    <p:sldId id="277" r:id="rId11"/>
    <p:sldId id="278" r:id="rId12"/>
    <p:sldId id="281" r:id="rId13"/>
    <p:sldId id="271" r:id="rId14"/>
    <p:sldId id="272" r:id="rId15"/>
    <p:sldId id="273" r:id="rId16"/>
    <p:sldId id="274" r:id="rId17"/>
    <p:sldId id="275" r:id="rId18"/>
    <p:sldId id="276" r:id="rId19"/>
    <p:sldId id="284" r:id="rId20"/>
    <p:sldId id="261" r:id="rId21"/>
    <p:sldId id="262" r:id="rId22"/>
    <p:sldId id="263" r:id="rId23"/>
    <p:sldId id="264" r:id="rId24"/>
    <p:sldId id="265" r:id="rId25"/>
    <p:sldId id="268" r:id="rId26"/>
    <p:sldId id="267" r:id="rId27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3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FA8177E-5C5A-46CE-BCFA-0F2EC5D31F1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66720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0" lang="zh-TW" altLang="zh-TW" sz="2400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altLang="zh-TW"/>
              <a:t>Click to edit Master title style</a:t>
            </a:r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r>
              <a:rPr lang="en-US" altLang="zh-TW"/>
              <a:t>Click to edit Master subtitle style</a:t>
            </a: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A4F9897E-BCAB-412D-88B4-89F5BE2777BE}" type="slidenum">
              <a:rPr lang="en-US" altLang="zh-TW"/>
              <a:pPr/>
              <a:t>‹#›</a:t>
            </a:fld>
            <a:endParaRPr lang="en-US" altLang="zh-TW"/>
          </a:p>
        </p:txBody>
      </p:sp>
      <p:grpSp>
        <p:nvGrpSpPr>
          <p:cNvPr id="94216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94217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kumimoji="0" lang="zh-TW" altLang="zh-TW" sz="2400"/>
            </a:p>
          </p:txBody>
        </p:sp>
        <p:sp>
          <p:nvSpPr>
            <p:cNvPr id="94218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zh-TW" altLang="zh-TW" sz="2400"/>
            </a:p>
          </p:txBody>
        </p:sp>
        <p:sp>
          <p:nvSpPr>
            <p:cNvPr id="94219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kumimoji="0" lang="zh-TW" altLang="zh-TW" sz="2400"/>
            </a:p>
          </p:txBody>
        </p:sp>
        <p:sp>
          <p:nvSpPr>
            <p:cNvPr id="94220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zh-TW" altLang="zh-TW" sz="2400"/>
            </a:p>
          </p:txBody>
        </p:sp>
        <p:sp>
          <p:nvSpPr>
            <p:cNvPr id="94221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94222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zh-TW" altLang="zh-TW" sz="240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E26D4-6777-4B87-B051-22C430D09657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39E29F-F18D-436D-A2D0-5FBE76834A5A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標題及圖表或組織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SmartArt 版面配置區 2"/>
          <p:cNvSpPr>
            <a:spLocks noGrp="1"/>
          </p:cNvSpPr>
          <p:nvPr>
            <p:ph type="dgm" idx="1"/>
          </p:nvPr>
        </p:nvSpPr>
        <p:spPr>
          <a:xfrm>
            <a:off x="457200" y="1828800"/>
            <a:ext cx="8229600" cy="43021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6764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19514AB-97AE-40D2-A38C-4D6F6E78E23D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62C040-F337-45C3-BA14-D22DD1A5AFA9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9EB5C-2EAB-48EE-AB3E-D857A641B417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10A188-003F-40FB-9E5B-1179F930C540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8F79AD-0A14-4FC9-8CD0-3716CC703C37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498ABA-BDB3-4098-880A-65AFE494C36C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3644A-1CFF-43F9-B748-C1DD1006C4ED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B474C1-2A31-49F4-A025-59E88ACA6982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14094E-06A5-4921-B17A-ED68E1FEC8FB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000">
                <a:latin typeface="Arial" charset="0"/>
              </a:defRPr>
            </a:lvl1pPr>
          </a:lstStyle>
          <a:p>
            <a:endParaRPr lang="en-US" altLang="zh-TW"/>
          </a:p>
        </p:txBody>
      </p:sp>
      <p:sp>
        <p:nvSpPr>
          <p:cNvPr id="931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000">
                <a:latin typeface="Arial" charset="0"/>
              </a:defRPr>
            </a:lvl1pPr>
          </a:lstStyle>
          <a:p>
            <a:endParaRPr lang="en-US" altLang="zh-TW"/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000">
                <a:latin typeface="Arial" charset="0"/>
              </a:defRPr>
            </a:lvl1pPr>
          </a:lstStyle>
          <a:p>
            <a:fld id="{1CA511D2-49CE-4899-9B2D-6C354977C2F7}" type="slidenum">
              <a:rPr lang="en-US" altLang="zh-TW"/>
              <a:pPr/>
              <a:t>‹#›</a:t>
            </a:fld>
            <a:endParaRPr lang="en-US" altLang="zh-TW"/>
          </a:p>
        </p:txBody>
      </p:sp>
      <p:grpSp>
        <p:nvGrpSpPr>
          <p:cNvPr id="9319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9319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9319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zh-TW" altLang="zh-TW" sz="2400"/>
            </a:p>
          </p:txBody>
        </p:sp>
        <p:sp>
          <p:nvSpPr>
            <p:cNvPr id="9319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zh-TW" altLang="zh-TW" sz="2400"/>
            </a:p>
          </p:txBody>
        </p:sp>
        <p:sp>
          <p:nvSpPr>
            <p:cNvPr id="9319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zh-TW" altLang="zh-TW" sz="2400"/>
            </a:p>
          </p:txBody>
        </p:sp>
        <p:sp>
          <p:nvSpPr>
            <p:cNvPr id="9319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zh-TW" altLang="zh-TW" sz="2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kumimoji="1" sz="2400">
          <a:solidFill>
            <a:schemeClr val="tx1"/>
          </a:solidFill>
          <a:latin typeface="+mn-lt"/>
          <a:ea typeface="+mn-ea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kumimoji="1" sz="2000">
          <a:solidFill>
            <a:schemeClr val="tx1"/>
          </a:solidFill>
          <a:latin typeface="+mn-lt"/>
          <a:ea typeface="+mn-ea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kumimoji="1" sz="2000">
          <a:solidFill>
            <a:schemeClr val="tx1"/>
          </a:solidFill>
          <a:latin typeface="+mn-lt"/>
          <a:ea typeface="+mn-ea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kumimoji="1" sz="2000">
          <a:solidFill>
            <a:schemeClr val="tx1"/>
          </a:solidFill>
          <a:latin typeface="+mn-lt"/>
          <a:ea typeface="+mn-ea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kumimoji="1" sz="2000">
          <a:solidFill>
            <a:schemeClr val="tx1"/>
          </a:solidFill>
          <a:latin typeface="+mn-lt"/>
          <a:ea typeface="+mn-ea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/>
              <a:t>Major approaches to English language teaching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sz="2000"/>
              <a:t>TSE, Pui Yan Penny (10401571) </a:t>
            </a:r>
          </a:p>
          <a:p>
            <a:r>
              <a:rPr lang="en-US" altLang="zh-TW" sz="2000"/>
              <a:t>YAU, Wai Po Ivory (10401296) </a:t>
            </a:r>
          </a:p>
          <a:p>
            <a:r>
              <a:rPr lang="en-US" altLang="zh-TW" sz="2000"/>
              <a:t>LEE, Sze Ling Sheera (10401520) </a:t>
            </a:r>
          </a:p>
          <a:p>
            <a:r>
              <a:rPr lang="en-US" altLang="zh-TW" sz="2000"/>
              <a:t>HUNG, Po Yan Alyssa (10404090)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4" name="Text Box 4"/>
          <p:cNvSpPr txBox="1">
            <a:spLocks noChangeArrowheads="1"/>
          </p:cNvSpPr>
          <p:nvPr/>
        </p:nvSpPr>
        <p:spPr bwMode="auto">
          <a:xfrm>
            <a:off x="2555875" y="2019300"/>
            <a:ext cx="34290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400"/>
              <a:t>    Clarification      </a:t>
            </a:r>
          </a:p>
          <a:p>
            <a:pPr>
              <a:spcBef>
                <a:spcPct val="50000"/>
              </a:spcBef>
            </a:pPr>
            <a:r>
              <a:rPr lang="en-US" altLang="zh-TW" sz="2400"/>
              <a:t>    Confirmation       </a:t>
            </a:r>
          </a:p>
          <a:p>
            <a:pPr>
              <a:spcBef>
                <a:spcPct val="50000"/>
              </a:spcBef>
            </a:pPr>
            <a:r>
              <a:rPr lang="en-US" altLang="zh-TW" sz="2400"/>
              <a:t>    Comprehension checks  </a:t>
            </a:r>
          </a:p>
          <a:p>
            <a:pPr>
              <a:spcBef>
                <a:spcPct val="50000"/>
              </a:spcBef>
            </a:pPr>
            <a:r>
              <a:rPr lang="en-US" altLang="zh-TW" sz="2400"/>
              <a:t>    Requests</a:t>
            </a:r>
          </a:p>
          <a:p>
            <a:pPr>
              <a:spcBef>
                <a:spcPct val="50000"/>
              </a:spcBef>
            </a:pPr>
            <a:r>
              <a:rPr lang="en-US" altLang="zh-TW" sz="2400"/>
              <a:t>    Repairing</a:t>
            </a:r>
          </a:p>
          <a:p>
            <a:pPr>
              <a:spcBef>
                <a:spcPct val="50000"/>
              </a:spcBef>
            </a:pPr>
            <a:r>
              <a:rPr lang="en-US" altLang="zh-TW" sz="2400"/>
              <a:t>    Reacting</a:t>
            </a:r>
          </a:p>
          <a:p>
            <a:pPr>
              <a:spcBef>
                <a:spcPct val="50000"/>
              </a:spcBef>
            </a:pPr>
            <a:r>
              <a:rPr lang="en-US" altLang="zh-TW" sz="2400"/>
              <a:t>    Turn taking</a:t>
            </a:r>
          </a:p>
          <a:p>
            <a:pPr>
              <a:spcBef>
                <a:spcPct val="50000"/>
              </a:spcBef>
            </a:pPr>
            <a:r>
              <a:rPr lang="en-US" altLang="zh-TW" sz="2400"/>
              <a:t>                                                                 </a:t>
            </a:r>
          </a:p>
          <a:p>
            <a:pPr>
              <a:spcBef>
                <a:spcPct val="50000"/>
              </a:spcBef>
            </a:pPr>
            <a:r>
              <a:rPr lang="en-US" altLang="zh-TW" sz="2400"/>
              <a:t>                                                                               </a:t>
            </a:r>
          </a:p>
        </p:txBody>
      </p:sp>
      <p:sp>
        <p:nvSpPr>
          <p:cNvPr id="117765" name="Line 5"/>
          <p:cNvSpPr>
            <a:spLocks noChangeShapeType="1"/>
          </p:cNvSpPr>
          <p:nvPr/>
        </p:nvSpPr>
        <p:spPr bwMode="auto">
          <a:xfrm>
            <a:off x="2708275" y="22479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117766" name="Line 6"/>
          <p:cNvSpPr>
            <a:spLocks noChangeShapeType="1"/>
          </p:cNvSpPr>
          <p:nvPr/>
        </p:nvSpPr>
        <p:spPr bwMode="auto">
          <a:xfrm>
            <a:off x="2708275" y="28575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117767" name="Line 7"/>
          <p:cNvSpPr>
            <a:spLocks noChangeShapeType="1"/>
          </p:cNvSpPr>
          <p:nvPr/>
        </p:nvSpPr>
        <p:spPr bwMode="auto">
          <a:xfrm>
            <a:off x="2708275" y="34671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117768" name="Line 8"/>
          <p:cNvSpPr>
            <a:spLocks noChangeShapeType="1"/>
          </p:cNvSpPr>
          <p:nvPr/>
        </p:nvSpPr>
        <p:spPr bwMode="auto">
          <a:xfrm>
            <a:off x="2708275" y="40767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117769" name="Line 9"/>
          <p:cNvSpPr>
            <a:spLocks noChangeShapeType="1"/>
          </p:cNvSpPr>
          <p:nvPr/>
        </p:nvSpPr>
        <p:spPr bwMode="auto">
          <a:xfrm>
            <a:off x="2708275" y="46863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117770" name="Line 10"/>
          <p:cNvSpPr>
            <a:spLocks noChangeShapeType="1"/>
          </p:cNvSpPr>
          <p:nvPr/>
        </p:nvSpPr>
        <p:spPr bwMode="auto">
          <a:xfrm>
            <a:off x="2708275" y="52197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117771" name="Text Box 11"/>
          <p:cNvSpPr txBox="1">
            <a:spLocks noChangeArrowheads="1"/>
          </p:cNvSpPr>
          <p:nvPr/>
        </p:nvSpPr>
        <p:spPr bwMode="auto">
          <a:xfrm>
            <a:off x="684213" y="6021388"/>
            <a:ext cx="769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400"/>
              <a:t>- e.g. Design some small group activities</a:t>
            </a:r>
          </a:p>
        </p:txBody>
      </p:sp>
      <p:sp>
        <p:nvSpPr>
          <p:cNvPr id="117773" name="Rectangle 13"/>
          <p:cNvSpPr>
            <a:spLocks noGrp="1" noChangeArrowheads="1"/>
          </p:cNvSpPr>
          <p:nvPr>
            <p:ph type="title"/>
          </p:nvPr>
        </p:nvSpPr>
        <p:spPr>
          <a:xfrm>
            <a:off x="250825" y="533400"/>
            <a:ext cx="8893175" cy="1143000"/>
          </a:xfrm>
        </p:spPr>
        <p:txBody>
          <a:bodyPr/>
          <a:lstStyle/>
          <a:p>
            <a:r>
              <a:rPr lang="en-US" altLang="zh-TW" sz="3100" b="1">
                <a:solidFill>
                  <a:schemeClr val="tx1"/>
                </a:solidFill>
              </a:rPr>
              <a:t>Macrostrategy 2: Facilitate Negotiated Interaction</a:t>
            </a:r>
            <a:r>
              <a:rPr lang="en-US" altLang="zh-TW" sz="3100"/>
              <a:t> </a:t>
            </a:r>
            <a:br>
              <a:rPr lang="en-US" altLang="zh-TW" sz="3100"/>
            </a:br>
            <a:r>
              <a:rPr lang="en-US" altLang="zh-TW" sz="2600">
                <a:sym typeface="Wingdings" pitchFamily="2" charset="2"/>
              </a:rPr>
              <a:t> </a:t>
            </a:r>
            <a:r>
              <a:rPr lang="en-US" altLang="zh-TW" sz="2600">
                <a:solidFill>
                  <a:schemeClr val="tx1"/>
                </a:solidFill>
              </a:rPr>
              <a:t>Student-Student, Student-Teacher interaction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457200" y="1773238"/>
            <a:ext cx="830580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 altLang="zh-TW" sz="2400"/>
              <a:t> Reduce the miscommunication between teachers and students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altLang="zh-TW" sz="2400"/>
              <a:t> 10 sources of perceptual mismatch: </a:t>
            </a:r>
          </a:p>
        </p:txBody>
      </p:sp>
      <p:graphicFrame>
        <p:nvGraphicFramePr>
          <p:cNvPr id="118816" name="Group 32"/>
          <p:cNvGraphicFramePr>
            <a:graphicFrameLocks noGrp="1"/>
          </p:cNvGraphicFramePr>
          <p:nvPr/>
        </p:nvGraphicFramePr>
        <p:xfrm>
          <a:off x="827088" y="2924175"/>
          <a:ext cx="7467600" cy="3540125"/>
        </p:xfrm>
        <a:graphic>
          <a:graphicData uri="http://schemas.openxmlformats.org/drawingml/2006/table">
            <a:tbl>
              <a:tblPr/>
              <a:tblGrid>
                <a:gridCol w="3733800"/>
                <a:gridCol w="3733800"/>
              </a:tblGrid>
              <a:tr h="708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 * Cognitive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 * Cultural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8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 * Communicative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 * Evaluative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8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 * Linguistic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 * Procedural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8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 * Pedagogy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 * Instructional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8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 * Strategic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 * Attitudinal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8811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3100" b="1">
                <a:solidFill>
                  <a:schemeClr val="tx1"/>
                </a:solidFill>
              </a:rPr>
              <a:t>Macrostrategy 3: Minimize Perceptual Mismatches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3200" b="1">
                <a:solidFill>
                  <a:schemeClr val="tx1"/>
                </a:solidFill>
              </a:rPr>
              <a:t>Macrostrategy 4: Activate Intuitive Heuristics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/>
              <a:t>Provide adequate textual data so that students can infer grammatical rules.</a:t>
            </a:r>
          </a:p>
          <a:p>
            <a:r>
              <a:rPr lang="en-US" altLang="zh-TW"/>
              <a:t>Encouraging self-discovery and self - learning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sz="3100" b="1"/>
              <a:t>Macrostrategy 5: Foster Language Awareness</a:t>
            </a:r>
            <a:endParaRPr lang="en-US" altLang="zh-TW" sz="3100" b="1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HK" sz="2400"/>
              <a:t>Language awareness (LA) :  a person</a:t>
            </a:r>
            <a:r>
              <a:rPr lang="en-US" altLang="zh-HK" sz="2400">
                <a:latin typeface="Arial"/>
              </a:rPr>
              <a:t>’</a:t>
            </a:r>
            <a:r>
              <a:rPr lang="en-US" altLang="zh-HK" sz="2400"/>
              <a:t>s sensitivity to and awareness of </a:t>
            </a:r>
            <a:r>
              <a:rPr lang="en-US" altLang="zh-HK" sz="2400" u="sng"/>
              <a:t>the nature of language</a:t>
            </a:r>
            <a:r>
              <a:rPr lang="en-US" altLang="zh-HK" sz="2400"/>
              <a:t> and </a:t>
            </a:r>
            <a:r>
              <a:rPr lang="en-US" altLang="zh-HK" sz="2400" u="sng"/>
              <a:t>its role in human life</a:t>
            </a:r>
            <a:r>
              <a:rPr lang="en-US" altLang="zh-HK" sz="2400"/>
              <a:t> (Hawkins, 1984; James &amp; Garret, 1991)</a:t>
            </a:r>
          </a:p>
          <a:p>
            <a:endParaRPr lang="en-US" altLang="zh-HK" sz="2400"/>
          </a:p>
          <a:p>
            <a:r>
              <a:rPr lang="en-US" altLang="zh-HK" sz="2400"/>
              <a:t>How to achieve? (Teacher</a:t>
            </a:r>
            <a:r>
              <a:rPr lang="en-US" altLang="zh-HK" sz="2400">
                <a:latin typeface="Arial"/>
              </a:rPr>
              <a:t>’</a:t>
            </a:r>
            <a:r>
              <a:rPr lang="en-US" altLang="zh-HK" sz="2400"/>
              <a:t>s role</a:t>
            </a:r>
            <a:r>
              <a:rPr lang="en-US" altLang="zh-HK" sz="2400">
                <a:sym typeface="Wingdings" pitchFamily="2" charset="2"/>
              </a:rPr>
              <a:t>)</a:t>
            </a:r>
            <a:endParaRPr lang="en-US" altLang="zh-HK" sz="2400"/>
          </a:p>
          <a:p>
            <a:pPr>
              <a:buFontTx/>
              <a:buChar char="-"/>
            </a:pPr>
            <a:r>
              <a:rPr lang="en-US" altLang="zh-HK" sz="2400"/>
              <a:t>Draw learners</a:t>
            </a:r>
            <a:r>
              <a:rPr lang="en-US" altLang="zh-HK" sz="2400">
                <a:latin typeface="Arial"/>
              </a:rPr>
              <a:t>’</a:t>
            </a:r>
            <a:r>
              <a:rPr lang="en-US" altLang="zh-HK" sz="2400"/>
              <a:t> attention to the formal properties of L2 deliberately </a:t>
            </a:r>
          </a:p>
          <a:p>
            <a:pPr>
              <a:buFontTx/>
              <a:buChar char="-"/>
            </a:pPr>
            <a:r>
              <a:rPr lang="en-US" altLang="zh-HK" sz="2400"/>
              <a:t>Lessons should be learner-oriented, cyclic &amp; holistic</a:t>
            </a:r>
          </a:p>
          <a:p>
            <a:pPr>
              <a:buFontTx/>
              <a:buChar char="-"/>
            </a:pPr>
            <a:r>
              <a:rPr lang="en-US" altLang="zh-HK" sz="2400"/>
              <a:t>Strategies adopted: Understanding, general principals &amp; operational experience</a:t>
            </a:r>
          </a:p>
          <a:p>
            <a:endParaRPr lang="en-US" altLang="zh-TW" sz="2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507413" cy="1143000"/>
          </a:xfrm>
        </p:spPr>
        <p:txBody>
          <a:bodyPr/>
          <a:lstStyle/>
          <a:p>
            <a:r>
              <a:rPr lang="en-US" altLang="zh-HK" sz="3100" b="1"/>
              <a:t>Macrostrategy 6: Contextualize Linguistics Input</a:t>
            </a:r>
            <a:endParaRPr lang="en-US" altLang="zh-TW" sz="3100" b="1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73238"/>
            <a:ext cx="8208963" cy="48244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HK" sz="2400"/>
              <a:t>The practical study of language should be </a:t>
            </a:r>
            <a:r>
              <a:rPr lang="en-US" altLang="zh-HK" sz="2400" i="1" u="sng"/>
              <a:t>connected texts </a:t>
            </a:r>
            <a:r>
              <a:rPr lang="en-US" altLang="zh-HK" sz="2400"/>
              <a:t>(Sweet, 1899, 1984)</a:t>
            </a:r>
          </a:p>
          <a:p>
            <a:pPr>
              <a:lnSpc>
                <a:spcPct val="90000"/>
              </a:lnSpc>
            </a:pPr>
            <a:r>
              <a:rPr lang="en-US" altLang="zh-HK" sz="2400"/>
              <a:t>Words</a:t>
            </a:r>
            <a:r>
              <a:rPr lang="en-US" altLang="zh-HK" sz="2400">
                <a:sym typeface="Wingdings" pitchFamily="2" charset="2"/>
              </a:rPr>
              <a:t> </a:t>
            </a:r>
            <a:r>
              <a:rPr lang="en-US" altLang="zh-HK" sz="2400"/>
              <a:t>sentence, sentences</a:t>
            </a:r>
            <a:r>
              <a:rPr lang="en-US" altLang="zh-HK" sz="2400">
                <a:sym typeface="Wingdings" pitchFamily="2" charset="2"/>
              </a:rPr>
              <a:t> meaningful contexts</a:t>
            </a:r>
          </a:p>
          <a:p>
            <a:pPr>
              <a:lnSpc>
                <a:spcPct val="90000"/>
              </a:lnSpc>
            </a:pPr>
            <a:r>
              <a:rPr lang="en-US" altLang="zh-HK" sz="2400"/>
              <a:t>The nature of language is integrated</a:t>
            </a:r>
          </a:p>
          <a:p>
            <a:pPr>
              <a:lnSpc>
                <a:spcPct val="90000"/>
              </a:lnSpc>
            </a:pPr>
            <a:r>
              <a:rPr lang="en-US" altLang="zh-HK" sz="2400"/>
              <a:t>shouldn</a:t>
            </a:r>
            <a:r>
              <a:rPr lang="en-US" altLang="zh-HK" sz="2400">
                <a:latin typeface="Arial"/>
              </a:rPr>
              <a:t>’</a:t>
            </a:r>
            <a:r>
              <a:rPr lang="en-US" altLang="zh-HK" sz="2400"/>
              <a:t>t be taught in discrete items</a:t>
            </a:r>
          </a:p>
          <a:p>
            <a:pPr>
              <a:lnSpc>
                <a:spcPct val="90000"/>
              </a:lnSpc>
            </a:pPr>
            <a:endParaRPr lang="en-US" altLang="zh-HK" sz="2400"/>
          </a:p>
          <a:p>
            <a:pPr>
              <a:lnSpc>
                <a:spcPct val="90000"/>
              </a:lnSpc>
            </a:pPr>
            <a:r>
              <a:rPr lang="en-US" altLang="zh-HK" sz="2400"/>
              <a:t>How to achieve? (Teacher</a:t>
            </a:r>
            <a:r>
              <a:rPr lang="en-US" altLang="zh-HK" sz="2400">
                <a:latin typeface="Arial"/>
              </a:rPr>
              <a:t>’</a:t>
            </a:r>
            <a:r>
              <a:rPr lang="en-US" altLang="zh-HK" sz="2400"/>
              <a:t>s role</a:t>
            </a:r>
            <a:r>
              <a:rPr lang="en-US" altLang="zh-HK" sz="2400">
                <a:sym typeface="Wingdings" pitchFamily="2" charset="2"/>
              </a:rPr>
              <a:t>)</a:t>
            </a:r>
            <a:endParaRPr lang="en-US" altLang="zh-HK" sz="2400"/>
          </a:p>
          <a:p>
            <a:pPr>
              <a:lnSpc>
                <a:spcPct val="90000"/>
              </a:lnSpc>
            </a:pPr>
            <a:r>
              <a:rPr lang="en-US" altLang="zh-HK" sz="2400">
                <a:sym typeface="Wingdings" pitchFamily="2" charset="2"/>
              </a:rPr>
              <a:t>Classroom teacher takes more responsibility than textbooks authors / syllabus writers</a:t>
            </a:r>
          </a:p>
          <a:p>
            <a:pPr>
              <a:lnSpc>
                <a:spcPct val="90000"/>
              </a:lnSpc>
            </a:pPr>
            <a:r>
              <a:rPr lang="en-US" altLang="zh-HK" sz="2400">
                <a:sym typeface="Wingdings" pitchFamily="2" charset="2"/>
              </a:rPr>
              <a:t>Succeed / fail in creating contexts for meaning making within classrooms ( language learning scenarios, problem-solving tasks, simulation &amp; gaming role plays)</a:t>
            </a:r>
            <a:endParaRPr lang="en-US" altLang="zh-TW" sz="2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sz="3100" b="1"/>
              <a:t>Macrostrategy 7:</a:t>
            </a:r>
            <a:r>
              <a:rPr lang="en-US" altLang="zh-TW" sz="3100" b="1"/>
              <a:t> </a:t>
            </a:r>
            <a:r>
              <a:rPr lang="en-US" altLang="zh-HK" sz="3100" b="1"/>
              <a:t>Integrate Language Skills</a:t>
            </a:r>
            <a:endParaRPr lang="en-US" altLang="zh-TW" sz="3100" b="1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362950" cy="4768850"/>
          </a:xfrm>
        </p:spPr>
        <p:txBody>
          <a:bodyPr/>
          <a:lstStyle/>
          <a:p>
            <a:r>
              <a:rPr lang="en-US" altLang="zh-HK" sz="2400"/>
              <a:t>Traditional sequencing &amp; identification of language skills: listening, speaking, reading, writing (=</a:t>
            </a:r>
            <a:r>
              <a:rPr lang="en-US" altLang="zh-TW" sz="2400"/>
              <a:t> </a:t>
            </a:r>
            <a:r>
              <a:rPr lang="en-US" altLang="zh-HK" sz="2400"/>
              <a:t>remnant of audio-lingual era)</a:t>
            </a:r>
          </a:p>
          <a:p>
            <a:r>
              <a:rPr lang="en-US" altLang="zh-HK" sz="2400"/>
              <a:t>Fragmenting language skills</a:t>
            </a:r>
            <a:r>
              <a:rPr lang="en-US" altLang="zh-HK" sz="2400">
                <a:sym typeface="Wingdings" pitchFamily="2" charset="2"/>
              </a:rPr>
              <a:t> runs counter to the parallel &amp; interactive nature of language and language behaviour </a:t>
            </a:r>
          </a:p>
          <a:p>
            <a:endParaRPr lang="en-US" altLang="zh-HK" sz="2400">
              <a:sym typeface="Wingdings" pitchFamily="2" charset="2"/>
            </a:endParaRPr>
          </a:p>
          <a:p>
            <a:r>
              <a:rPr lang="en-US" altLang="zh-HK" sz="2400">
                <a:sym typeface="Wingdings" pitchFamily="2" charset="2"/>
              </a:rPr>
              <a:t>Must integrate language skills effective language teaching </a:t>
            </a:r>
          </a:p>
          <a:p>
            <a:r>
              <a:rPr lang="en-US" altLang="zh-HK" sz="2400">
                <a:sym typeface="Wingdings" pitchFamily="2" charset="2"/>
              </a:rPr>
              <a:t>Knowledge &amp; language ability are best developed when it is </a:t>
            </a:r>
            <a:r>
              <a:rPr lang="en-US" altLang="zh-HK" sz="2400" u="sng">
                <a:sym typeface="Wingdings" pitchFamily="2" charset="2"/>
              </a:rPr>
              <a:t>learned and used</a:t>
            </a:r>
            <a:r>
              <a:rPr lang="en-US" altLang="zh-HK" sz="2400">
                <a:sym typeface="Wingdings" pitchFamily="2" charset="2"/>
              </a:rPr>
              <a:t> holistically </a:t>
            </a:r>
            <a:endParaRPr lang="en-US" altLang="zh-TW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sz="3100" b="1"/>
              <a:t>Macrostrategy 8: Promote Learner Autonomy</a:t>
            </a:r>
            <a:endParaRPr lang="en-US" altLang="zh-TW" sz="3100" b="1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HK" sz="2400"/>
              <a:t>Help learners learn how to learn</a:t>
            </a:r>
          </a:p>
          <a:p>
            <a:r>
              <a:rPr lang="en-US" altLang="zh-HK" sz="2400"/>
              <a:t>Equip them with the means necessary to self-direct their learning</a:t>
            </a:r>
          </a:p>
          <a:p>
            <a:r>
              <a:rPr lang="en-US" altLang="zh-HK" sz="2400"/>
              <a:t>Raise the consciousness of good language learners about the learning strategies they seem to possess intuitively</a:t>
            </a:r>
          </a:p>
          <a:p>
            <a:r>
              <a:rPr lang="en-US" altLang="zh-HK" sz="2400"/>
              <a:t>Make the strategies are explicit &amp; systematic</a:t>
            </a:r>
            <a:r>
              <a:rPr lang="en-US" altLang="zh-HK" sz="2400">
                <a:sym typeface="Wingdings" pitchFamily="2" charset="2"/>
              </a:rPr>
              <a:t> so</a:t>
            </a:r>
          </a:p>
          <a:p>
            <a:r>
              <a:rPr lang="en-US" altLang="zh-HK" sz="2400">
                <a:sym typeface="Wingdings" pitchFamily="2" charset="2"/>
              </a:rPr>
              <a:t>the strategies are available to other learners and improve their language learning</a:t>
            </a:r>
            <a:endParaRPr lang="en-US" altLang="zh-TW" sz="2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sz="3100" b="1"/>
              <a:t>Macrostrategy 9: Raise Cultural Consciousness</a:t>
            </a:r>
            <a:r>
              <a:rPr lang="en-US" altLang="zh-HK" sz="3200"/>
              <a:t> </a:t>
            </a:r>
            <a:endParaRPr lang="en-US" altLang="zh-TW" sz="3200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HK" sz="2400"/>
              <a:t>Culture teaching aims at helping the learners gain an understanding of the native speaker</a:t>
            </a:r>
            <a:r>
              <a:rPr lang="en-US" altLang="zh-HK" sz="2400">
                <a:latin typeface="Arial"/>
              </a:rPr>
              <a:t>’</a:t>
            </a:r>
            <a:r>
              <a:rPr lang="en-US" altLang="zh-HK" sz="2400"/>
              <a:t>s perspective.</a:t>
            </a:r>
          </a:p>
          <a:p>
            <a:r>
              <a:rPr lang="en-US" altLang="zh-HK" sz="2400"/>
              <a:t>Both teachers &amp; learners can be the cultural informants</a:t>
            </a:r>
          </a:p>
          <a:p>
            <a:r>
              <a:rPr lang="en-US" altLang="zh-HK" sz="2400"/>
              <a:t>Enables </a:t>
            </a:r>
            <a:r>
              <a:rPr lang="en-US" altLang="zh-HK" sz="2400">
                <a:latin typeface="Arial"/>
              </a:rPr>
              <a:t>‘</a:t>
            </a:r>
            <a:r>
              <a:rPr lang="en-US" altLang="zh-HK" sz="2400"/>
              <a:t>cultural versatility</a:t>
            </a:r>
            <a:r>
              <a:rPr lang="en-US" altLang="zh-HK" sz="2400">
                <a:latin typeface="Arial"/>
              </a:rPr>
              <a:t>’</a:t>
            </a:r>
            <a:r>
              <a:rPr lang="en-US" altLang="zh-HK" sz="2400"/>
              <a:t> &amp; raise learners</a:t>
            </a:r>
            <a:r>
              <a:rPr lang="en-US" altLang="zh-HK" sz="2400">
                <a:latin typeface="Arial"/>
              </a:rPr>
              <a:t>’</a:t>
            </a:r>
            <a:r>
              <a:rPr lang="en-US" altLang="zh-HK" sz="2400"/>
              <a:t> self-esteem</a:t>
            </a:r>
          </a:p>
          <a:p>
            <a:endParaRPr lang="en-US" altLang="zh-HK" sz="2400"/>
          </a:p>
          <a:p>
            <a:endParaRPr lang="en-US" altLang="zh-HK"/>
          </a:p>
          <a:p>
            <a:endParaRPr lang="en-US" altLang="zh-TW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sz="3100" b="1"/>
              <a:t>Macrostrategy 10: Ensure Social Relevance</a:t>
            </a:r>
            <a:endParaRPr lang="en-US" altLang="zh-TW" sz="3100" b="1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HK" sz="2400"/>
              <a:t>Learning/ teaching is not a discrete activity</a:t>
            </a:r>
          </a:p>
          <a:p>
            <a:pPr>
              <a:lnSpc>
                <a:spcPct val="90000"/>
              </a:lnSpc>
            </a:pPr>
            <a:r>
              <a:rPr lang="en-US" altLang="zh-HK" sz="2400"/>
              <a:t>Embedded in the larger societal context</a:t>
            </a:r>
          </a:p>
          <a:p>
            <a:pPr>
              <a:lnSpc>
                <a:spcPct val="90000"/>
              </a:lnSpc>
            </a:pPr>
            <a:r>
              <a:rPr lang="en-US" altLang="zh-HK" sz="2400"/>
              <a:t>Social context shapes learning / teaching issues including: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altLang="zh-HK" sz="2400"/>
              <a:t>Motivation for L2 learning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altLang="zh-HK" sz="2400"/>
              <a:t>The goal of L2 learning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altLang="zh-HK" sz="2400"/>
              <a:t>The functions of L2  at home &amp; community, etc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en-US" altLang="zh-HK" sz="2400"/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altLang="zh-HK" sz="2400">
                <a:latin typeface="Arial"/>
              </a:rPr>
              <a:t>“</a:t>
            </a:r>
            <a:r>
              <a:rPr lang="en-US" altLang="zh-HK" sz="2400"/>
              <a:t>The learner is not becoming an imitation native speaker, but a person who can stand between the two languages, using both when appropriate.</a:t>
            </a:r>
            <a:r>
              <a:rPr lang="en-US" altLang="zh-HK" sz="2400">
                <a:latin typeface="Arial"/>
              </a:rPr>
              <a:t>”</a:t>
            </a:r>
            <a:endParaRPr lang="en-US" altLang="zh-TW" sz="2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標題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US" altLang="zh-TW" sz="3600" dirty="0" smtClean="0"/>
              <a:t>Concept </a:t>
            </a:r>
            <a:r>
              <a:rPr lang="en-US" altLang="zh-TW" sz="3600" dirty="0"/>
              <a:t>of </a:t>
            </a:r>
            <a:r>
              <a:rPr lang="en-US" altLang="zh-TW" sz="3600" dirty="0" smtClean="0"/>
              <a:t>CLT and Context Approach </a:t>
            </a:r>
            <a:endParaRPr lang="en-US" altLang="zh-TW" sz="3600" dirty="0"/>
          </a:p>
        </p:txBody>
      </p:sp>
      <p:pic>
        <p:nvPicPr>
          <p:cNvPr id="5" name="內容版面配置區 4" descr="CLT vs Postmethod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928662" y="1785926"/>
            <a:ext cx="7358114" cy="4852140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765175"/>
            <a:ext cx="7696200" cy="5056188"/>
          </a:xfrm>
        </p:spPr>
        <p:txBody>
          <a:bodyPr/>
          <a:lstStyle/>
          <a:p>
            <a:r>
              <a:rPr lang="en-US" altLang="zh-TW" sz="6700">
                <a:solidFill>
                  <a:schemeClr val="hlink"/>
                </a:solidFill>
              </a:rPr>
              <a:t>Are there alternatives to CLT and TBL for Hong Kong schools</a:t>
            </a:r>
            <a:r>
              <a:rPr lang="en-US" altLang="zh-TW" sz="6700">
                <a:solidFill>
                  <a:schemeClr val="hlink"/>
                </a:solidFill>
                <a:latin typeface="Arial"/>
              </a:rPr>
              <a:t>’</a:t>
            </a:r>
            <a:r>
              <a:rPr lang="en-US" altLang="zh-TW" sz="6700">
                <a:solidFill>
                  <a:schemeClr val="hlink"/>
                </a:solidFill>
              </a:rPr>
              <a:t> context?</a:t>
            </a:r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611188" y="1773238"/>
            <a:ext cx="77771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TW" altLang="zh-TW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標題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US" altLang="zh-TW"/>
              <a:t>Advantages of Postmethod</a:t>
            </a:r>
          </a:p>
        </p:txBody>
      </p:sp>
      <p:sp>
        <p:nvSpPr>
          <p:cNvPr id="95235" name="內容版面配置區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altLang="zh-TW"/>
              <a:t>Context Approach</a:t>
            </a:r>
          </a:p>
          <a:p>
            <a:pPr>
              <a:buFont typeface="Wingdings" pitchFamily="2" charset="2"/>
              <a:buNone/>
            </a:pPr>
            <a:endParaRPr lang="en-US" altLang="zh-TW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258888" y="2636838"/>
          <a:ext cx="6500812" cy="2708911"/>
        </p:xfrm>
        <a:graphic>
          <a:graphicData uri="http://schemas.openxmlformats.org/drawingml/2006/table">
            <a:tbl>
              <a:tblPr/>
              <a:tblGrid>
                <a:gridCol w="3249612"/>
                <a:gridCol w="3251200"/>
              </a:tblGrid>
              <a:tr h="696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CLT Approach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Context Approach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Complete answer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Consideration of the whole context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189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If we don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新細明體" pitchFamily="18" charset="-120"/>
                        </a:rPr>
                        <a:t>’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 have CLT, then we can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新細明體" pitchFamily="18" charset="-120"/>
                        </a:rPr>
                        <a:t>’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 learn a language.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Methodology is just one factor in learning a language.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標題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US" altLang="zh-TW"/>
              <a:t>Advantages of Postmethod</a:t>
            </a:r>
          </a:p>
        </p:txBody>
      </p:sp>
      <p:sp>
        <p:nvSpPr>
          <p:cNvPr id="96259" name="內容版面配置區 2"/>
          <p:cNvSpPr>
            <a:spLocks noGrp="1"/>
          </p:cNvSpPr>
          <p:nvPr>
            <p:ph idx="4294967295"/>
          </p:nvPr>
        </p:nvSpPr>
        <p:spPr>
          <a:xfrm>
            <a:off x="468313" y="1844675"/>
            <a:ext cx="8229600" cy="4302125"/>
          </a:xfrm>
        </p:spPr>
        <p:txBody>
          <a:bodyPr/>
          <a:lstStyle/>
          <a:p>
            <a:r>
              <a:rPr lang="en-US" altLang="zh-TW"/>
              <a:t>Context Approach</a:t>
            </a:r>
          </a:p>
          <a:p>
            <a:pPr>
              <a:buFont typeface="Wingdings" pitchFamily="2" charset="2"/>
              <a:buNone/>
            </a:pPr>
            <a:endParaRPr lang="en-US" altLang="zh-TW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258888" y="2565400"/>
          <a:ext cx="6500812" cy="3440431"/>
        </p:xfrm>
        <a:graphic>
          <a:graphicData uri="http://schemas.openxmlformats.org/drawingml/2006/table">
            <a:tbl>
              <a:tblPr/>
              <a:tblGrid>
                <a:gridCol w="3249612"/>
                <a:gridCol w="3251200"/>
              </a:tblGrid>
              <a:tr h="696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CLT Approach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Context Approach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554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No other factors count in learning a language 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新細明體" pitchFamily="18" charset="-120"/>
                        </a:rPr>
                        <a:t>–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 only teaching methodology.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Other factors may be more important.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189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If you don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新細明體" pitchFamily="18" charset="-120"/>
                        </a:rPr>
                        <a:t>’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 have CLT, then you are backward.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Other methods and approaches may be equally valid.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標題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US" altLang="zh-TW"/>
              <a:t>Advantages of Postmethod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4294967295"/>
          </p:nvPr>
        </p:nvSpPr>
        <p:spPr>
          <a:xfrm>
            <a:off x="571500" y="1785938"/>
            <a:ext cx="8229600" cy="452596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zh-TW" sz="3000"/>
              <a:t>Aspects of the Context Approach</a:t>
            </a:r>
          </a:p>
          <a:p>
            <a:pPr>
              <a:lnSpc>
                <a:spcPct val="80000"/>
              </a:lnSpc>
            </a:pPr>
            <a:r>
              <a:rPr lang="en-US" altLang="zh-TW" sz="3000"/>
              <a:t>Individuals</a:t>
            </a:r>
          </a:p>
          <a:p>
            <a:pPr>
              <a:lnSpc>
                <a:spcPct val="80000"/>
              </a:lnSpc>
            </a:pPr>
            <a:r>
              <a:rPr lang="en-US" altLang="zh-TW" sz="3000"/>
              <a:t>Classroom culture</a:t>
            </a:r>
          </a:p>
          <a:p>
            <a:pPr>
              <a:lnSpc>
                <a:spcPct val="80000"/>
              </a:lnSpc>
            </a:pPr>
            <a:r>
              <a:rPr lang="en-US" altLang="zh-TW" sz="3000"/>
              <a:t>Local culture</a:t>
            </a:r>
          </a:p>
          <a:p>
            <a:pPr>
              <a:lnSpc>
                <a:spcPct val="80000"/>
              </a:lnSpc>
            </a:pPr>
            <a:r>
              <a:rPr lang="en-US" altLang="zh-TW" sz="3000"/>
              <a:t>National culture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zh-TW" sz="30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zh-TW" sz="30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zh-TW" sz="30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zh-TW" sz="3000"/>
              <a:t>    </a:t>
            </a:r>
          </a:p>
          <a:p>
            <a:pPr>
              <a:lnSpc>
                <a:spcPct val="80000"/>
              </a:lnSpc>
            </a:pPr>
            <a:endParaRPr lang="en-US" altLang="zh-TW" sz="30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zh-TW" sz="30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標題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US" altLang="zh-TW"/>
              <a:t>Advantages of Postmethod</a:t>
            </a:r>
          </a:p>
        </p:txBody>
      </p:sp>
      <p:sp>
        <p:nvSpPr>
          <p:cNvPr id="98307" name="內容版面配置區 2"/>
          <p:cNvSpPr>
            <a:spLocks noGrp="1"/>
          </p:cNvSpPr>
          <p:nvPr>
            <p:ph idx="4294967295"/>
          </p:nvPr>
        </p:nvSpPr>
        <p:spPr>
          <a:xfrm>
            <a:off x="468313" y="1700213"/>
            <a:ext cx="8351837" cy="4525962"/>
          </a:xfrm>
        </p:spPr>
        <p:txBody>
          <a:bodyPr/>
          <a:lstStyle/>
          <a:p>
            <a:r>
              <a:rPr lang="en-US" altLang="zh-TW"/>
              <a:t>Aspects of the Context Approach</a:t>
            </a:r>
          </a:p>
          <a:p>
            <a:pPr>
              <a:buFont typeface="Wingdings" pitchFamily="2" charset="2"/>
              <a:buNone/>
            </a:pPr>
            <a:endParaRPr lang="en-US" altLang="zh-TW"/>
          </a:p>
          <a:p>
            <a:pPr>
              <a:buFont typeface="Wingdings" pitchFamily="2" charset="2"/>
              <a:buNone/>
            </a:pPr>
            <a:endParaRPr lang="en-US" altLang="zh-TW"/>
          </a:p>
          <a:p>
            <a:pPr>
              <a:buFont typeface="Wingdings" pitchFamily="2" charset="2"/>
              <a:buNone/>
            </a:pPr>
            <a:endParaRPr lang="en-US" altLang="zh-TW"/>
          </a:p>
          <a:p>
            <a:pPr>
              <a:buFont typeface="Wingdings" pitchFamily="2" charset="2"/>
              <a:buNone/>
            </a:pPr>
            <a:r>
              <a:rPr lang="en-US" altLang="zh-TW"/>
              <a:t>    </a:t>
            </a:r>
          </a:p>
          <a:p>
            <a:endParaRPr lang="en-US" altLang="zh-TW"/>
          </a:p>
          <a:p>
            <a:pPr>
              <a:buFont typeface="Wingdings" pitchFamily="2" charset="2"/>
              <a:buNone/>
            </a:pPr>
            <a:endParaRPr lang="en-US" altLang="zh-TW"/>
          </a:p>
        </p:txBody>
      </p:sp>
      <p:graphicFrame>
        <p:nvGraphicFramePr>
          <p:cNvPr id="98330" name="Group 26"/>
          <p:cNvGraphicFramePr>
            <a:graphicFrameLocks noGrp="1"/>
          </p:cNvGraphicFramePr>
          <p:nvPr/>
        </p:nvGraphicFramePr>
        <p:xfrm>
          <a:off x="396875" y="2414588"/>
          <a:ext cx="8215313" cy="3965893"/>
        </p:xfrm>
        <a:graphic>
          <a:graphicData uri="http://schemas.openxmlformats.org/drawingml/2006/table">
            <a:tbl>
              <a:tblPr/>
              <a:tblGrid>
                <a:gridCol w="2765425"/>
                <a:gridCol w="2711450"/>
                <a:gridCol w="2738438"/>
              </a:tblGrid>
              <a:tr h="1006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Individuals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Char char="-"/>
                        <a:tabLst/>
                      </a:pPr>
                      <a:r>
                        <a:rPr kumimoji="1" lang="en-US" altLang="zh-TW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Personal difference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Char char="-"/>
                        <a:tabLst/>
                      </a:pPr>
                      <a:r>
                        <a:rPr kumimoji="1" lang="en-US" altLang="zh-TW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Learning styles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Char char="-"/>
                        <a:tabLst/>
                      </a:pPr>
                      <a:endParaRPr kumimoji="1" lang="en-US" altLang="zh-TW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Char char="-"/>
                        <a:tabLst/>
                      </a:pPr>
                      <a:r>
                        <a:rPr kumimoji="1" lang="en-US" altLang="zh-TW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Learning Strategies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Char char="-"/>
                        <a:tabLst/>
                      </a:pPr>
                      <a:r>
                        <a:rPr kumimoji="1" lang="en-US" altLang="zh-TW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Personal motivation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</a:tr>
              <a:tr h="946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Classroom Culture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Char char="-"/>
                        <a:tabLst/>
                      </a:pPr>
                      <a:r>
                        <a:rPr kumimoji="1" lang="en-US" altLang="zh-TW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Group dynamics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Char char="-"/>
                        <a:tabLst/>
                      </a:pPr>
                      <a:r>
                        <a:rPr kumimoji="1" lang="en-US" altLang="zh-TW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Group motivation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Char char="-"/>
                        <a:tabLst/>
                      </a:pPr>
                      <a:r>
                        <a:rPr kumimoji="1" lang="en-US" altLang="zh-TW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Classroom environment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Char char="-"/>
                        <a:tabLst/>
                      </a:pPr>
                      <a:r>
                        <a:rPr kumimoji="1" lang="en-US" altLang="zh-TW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School environment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946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Local Culture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n-US" altLang="zh-TW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-Regional difference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n-US" altLang="zh-TW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-Status of T and S in community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n-US" altLang="zh-TW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-Attitude and behaviour of parents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</a:tr>
              <a:tr h="947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National Culture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n-US" altLang="zh-TW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-Political context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n-US" altLang="zh-TW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-Religious context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n-US" altLang="zh-TW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-Social context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n-US" altLang="zh-TW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-National environment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r>
              <a:rPr lang="en-US" altLang="zh-TW" sz="4000"/>
              <a:t>Requirements for Implementation of Postmethod</a:t>
            </a:r>
          </a:p>
        </p:txBody>
      </p:sp>
      <p:sp>
        <p:nvSpPr>
          <p:cNvPr id="99331" name="內容版面配置區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altLang="zh-TW"/>
              <a:t>Teachers constant self-reflections</a:t>
            </a:r>
          </a:p>
          <a:p>
            <a:r>
              <a:rPr lang="en-US" altLang="zh-TW"/>
              <a:t>Teachers centrality in developing English language teaching </a:t>
            </a:r>
          </a:p>
          <a:p>
            <a:r>
              <a:rPr lang="en-US" altLang="zh-TW"/>
              <a:t>Teachers education and development program </a:t>
            </a:r>
          </a:p>
          <a:p>
            <a:endParaRPr lang="en-US" altLang="zh-TW"/>
          </a:p>
          <a:p>
            <a:endParaRPr lang="en-US" altLang="zh-TW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Forum Time </a:t>
            </a:r>
            <a:r>
              <a:rPr lang="en-US" altLang="zh-TW" sz="2500"/>
              <a:t>(15 minutes)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4500"/>
              <a:t>Do you think postmethod is feasible in your own classroom teaching? </a:t>
            </a:r>
          </a:p>
          <a:p>
            <a:r>
              <a:rPr lang="en-US" altLang="zh-TW" sz="4500"/>
              <a:t>State your reasons.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Conclusion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2500"/>
              <a:t>There is no single method that is the best for ELT</a:t>
            </a:r>
          </a:p>
          <a:p>
            <a:r>
              <a:rPr lang="en-US" altLang="zh-TW" sz="2500"/>
              <a:t>Limitations of different methods </a:t>
            </a:r>
            <a:r>
              <a:rPr lang="en-US" altLang="zh-TW" sz="2500">
                <a:sym typeface="Wingdings" pitchFamily="2" charset="2"/>
              </a:rPr>
              <a:t> postmethod</a:t>
            </a:r>
          </a:p>
          <a:p>
            <a:r>
              <a:rPr lang="en-US" altLang="zh-TW" sz="2500">
                <a:sym typeface="Wingdings" pitchFamily="2" charset="2"/>
              </a:rPr>
              <a:t>3P  Particularity, possibility, practicality</a:t>
            </a:r>
          </a:p>
          <a:p>
            <a:r>
              <a:rPr lang="en-US" altLang="zh-TW" sz="2500">
                <a:sym typeface="Wingdings" pitchFamily="2" charset="2"/>
              </a:rPr>
              <a:t>There are always alternatives instead of one single method</a:t>
            </a:r>
          </a:p>
          <a:p>
            <a:endParaRPr lang="en-US" altLang="zh-TW" sz="2500">
              <a:sym typeface="Wingdings" pitchFamily="2" charset="2"/>
            </a:endParaRPr>
          </a:p>
          <a:p>
            <a:endParaRPr lang="en-US" altLang="zh-TW" sz="2500">
              <a:sym typeface="Wingdings" pitchFamily="2" charset="2"/>
            </a:endParaRPr>
          </a:p>
          <a:p>
            <a:endParaRPr lang="en-US" altLang="zh-TW" sz="2500"/>
          </a:p>
          <a:p>
            <a:endParaRPr lang="en-US" altLang="zh-TW" sz="2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The answer is</a:t>
            </a:r>
            <a:r>
              <a:rPr lang="en-US" altLang="zh-TW">
                <a:latin typeface="Arial"/>
              </a:rPr>
              <a:t>…</a:t>
            </a:r>
            <a:endParaRPr lang="en-US" altLang="zh-TW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TW" sz="10000" b="1"/>
              <a:t>Postmethod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3500"/>
              <a:t>The development of ELT methodology in Hong Kong</a:t>
            </a:r>
          </a:p>
        </p:txBody>
      </p:sp>
      <p:sp>
        <p:nvSpPr>
          <p:cNvPr id="104452" name="Line 4"/>
          <p:cNvSpPr>
            <a:spLocks noChangeShapeType="1"/>
          </p:cNvSpPr>
          <p:nvPr/>
        </p:nvSpPr>
        <p:spPr bwMode="auto">
          <a:xfrm>
            <a:off x="179388" y="3860800"/>
            <a:ext cx="87137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104467" name="Line 19"/>
          <p:cNvSpPr>
            <a:spLocks noChangeShapeType="1"/>
          </p:cNvSpPr>
          <p:nvPr/>
        </p:nvSpPr>
        <p:spPr bwMode="auto">
          <a:xfrm flipV="1">
            <a:off x="539750" y="3429000"/>
            <a:ext cx="0" cy="935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lg" len="lg"/>
            <a:tailEnd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104470" name="Line 22"/>
          <p:cNvSpPr>
            <a:spLocks noChangeShapeType="1"/>
          </p:cNvSpPr>
          <p:nvPr/>
        </p:nvSpPr>
        <p:spPr bwMode="auto">
          <a:xfrm>
            <a:off x="1908175" y="3141663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lg" len="lg"/>
            <a:tailEnd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104472" name="Text Box 24"/>
          <p:cNvSpPr txBox="1">
            <a:spLocks noChangeArrowheads="1"/>
          </p:cNvSpPr>
          <p:nvPr/>
        </p:nvSpPr>
        <p:spPr bwMode="auto">
          <a:xfrm>
            <a:off x="250825" y="4508500"/>
            <a:ext cx="2160588" cy="1303338"/>
          </a:xfrm>
          <a:prstGeom prst="rect">
            <a:avLst/>
          </a:prstGeom>
          <a:noFill/>
          <a:ln w="38100">
            <a:solidFill>
              <a:schemeClr val="accent1"/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200"/>
              <a:t>Prior to 1950s </a:t>
            </a:r>
            <a:r>
              <a:rPr lang="en-US" altLang="zh-TW" sz="2200">
                <a:latin typeface="Arial"/>
              </a:rPr>
              <a:t>–</a:t>
            </a:r>
            <a:endParaRPr lang="en-US" altLang="zh-TW" sz="2200"/>
          </a:p>
          <a:p>
            <a:pPr>
              <a:spcBef>
                <a:spcPct val="50000"/>
              </a:spcBef>
            </a:pPr>
            <a:r>
              <a:rPr lang="en-US" altLang="zh-TW" sz="2200"/>
              <a:t>Grammar-translation</a:t>
            </a:r>
          </a:p>
        </p:txBody>
      </p:sp>
      <p:sp>
        <p:nvSpPr>
          <p:cNvPr id="104473" name="Text Box 25"/>
          <p:cNvSpPr txBox="1">
            <a:spLocks noChangeArrowheads="1"/>
          </p:cNvSpPr>
          <p:nvPr/>
        </p:nvSpPr>
        <p:spPr bwMode="auto">
          <a:xfrm>
            <a:off x="611188" y="1989138"/>
            <a:ext cx="1873250" cy="968375"/>
          </a:xfrm>
          <a:prstGeom prst="rect">
            <a:avLst/>
          </a:prstGeom>
          <a:noFill/>
          <a:ln w="38100">
            <a:solidFill>
              <a:schemeClr val="accent1"/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200"/>
              <a:t>1950s-60s </a:t>
            </a:r>
            <a:r>
              <a:rPr lang="en-US" altLang="zh-TW" sz="2200">
                <a:latin typeface="Arial"/>
              </a:rPr>
              <a:t>–</a:t>
            </a:r>
            <a:endParaRPr lang="en-US" altLang="zh-TW" sz="2200"/>
          </a:p>
          <a:p>
            <a:pPr>
              <a:spcBef>
                <a:spcPct val="50000"/>
              </a:spcBef>
            </a:pPr>
            <a:r>
              <a:rPr lang="en-US" altLang="zh-TW" sz="2200"/>
              <a:t>Direct method</a:t>
            </a:r>
          </a:p>
        </p:txBody>
      </p:sp>
      <p:sp>
        <p:nvSpPr>
          <p:cNvPr id="104474" name="Text Box 26"/>
          <p:cNvSpPr txBox="1">
            <a:spLocks noChangeArrowheads="1"/>
          </p:cNvSpPr>
          <p:nvPr/>
        </p:nvSpPr>
        <p:spPr bwMode="auto">
          <a:xfrm>
            <a:off x="2700338" y="4508500"/>
            <a:ext cx="1944687" cy="1303338"/>
          </a:xfrm>
          <a:prstGeom prst="rect">
            <a:avLst/>
          </a:prstGeom>
          <a:noFill/>
          <a:ln w="38100">
            <a:solidFill>
              <a:schemeClr val="accent1"/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200"/>
              <a:t>1970s </a:t>
            </a:r>
            <a:r>
              <a:rPr lang="en-US" altLang="zh-TW" sz="2200">
                <a:latin typeface="Arial"/>
              </a:rPr>
              <a:t>–</a:t>
            </a:r>
            <a:endParaRPr lang="en-US" altLang="zh-TW" sz="2200"/>
          </a:p>
          <a:p>
            <a:pPr>
              <a:spcBef>
                <a:spcPct val="50000"/>
              </a:spcBef>
            </a:pPr>
            <a:r>
              <a:rPr lang="en-US" altLang="zh-TW" sz="2200"/>
              <a:t>Oral-structural approach</a:t>
            </a:r>
          </a:p>
        </p:txBody>
      </p:sp>
      <p:sp>
        <p:nvSpPr>
          <p:cNvPr id="104475" name="Line 27"/>
          <p:cNvSpPr>
            <a:spLocks noChangeShapeType="1"/>
          </p:cNvSpPr>
          <p:nvPr/>
        </p:nvSpPr>
        <p:spPr bwMode="auto">
          <a:xfrm flipV="1">
            <a:off x="3492500" y="3357563"/>
            <a:ext cx="0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lg" len="lg"/>
            <a:tailEnd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104476" name="Line 28"/>
          <p:cNvSpPr>
            <a:spLocks noChangeShapeType="1"/>
          </p:cNvSpPr>
          <p:nvPr/>
        </p:nvSpPr>
        <p:spPr bwMode="auto">
          <a:xfrm>
            <a:off x="5148263" y="3357563"/>
            <a:ext cx="0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lg" len="lg"/>
            <a:tailEnd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104477" name="Text Box 29"/>
          <p:cNvSpPr txBox="1">
            <a:spLocks noChangeArrowheads="1"/>
          </p:cNvSpPr>
          <p:nvPr/>
        </p:nvSpPr>
        <p:spPr bwMode="auto">
          <a:xfrm>
            <a:off x="4140200" y="1916113"/>
            <a:ext cx="2016125" cy="1303337"/>
          </a:xfrm>
          <a:prstGeom prst="rect">
            <a:avLst/>
          </a:prstGeom>
          <a:noFill/>
          <a:ln w="38100">
            <a:solidFill>
              <a:schemeClr val="accent1"/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200"/>
              <a:t>1980s </a:t>
            </a:r>
            <a:r>
              <a:rPr lang="en-US" altLang="zh-TW" sz="2200">
                <a:latin typeface="Arial"/>
              </a:rPr>
              <a:t>–</a:t>
            </a:r>
            <a:endParaRPr lang="en-US" altLang="zh-TW" sz="2200"/>
          </a:p>
          <a:p>
            <a:pPr>
              <a:spcBef>
                <a:spcPct val="50000"/>
              </a:spcBef>
            </a:pPr>
            <a:r>
              <a:rPr lang="en-US" altLang="zh-TW" sz="2200"/>
              <a:t>Communicative approach (CLT)</a:t>
            </a:r>
          </a:p>
        </p:txBody>
      </p:sp>
      <p:sp>
        <p:nvSpPr>
          <p:cNvPr id="104478" name="Line 30"/>
          <p:cNvSpPr>
            <a:spLocks noChangeShapeType="1"/>
          </p:cNvSpPr>
          <p:nvPr/>
        </p:nvSpPr>
        <p:spPr bwMode="auto">
          <a:xfrm flipV="1">
            <a:off x="6732588" y="3500438"/>
            <a:ext cx="0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lg" len="lg"/>
            <a:tailEnd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104479" name="Line 31"/>
          <p:cNvSpPr>
            <a:spLocks noChangeShapeType="1"/>
          </p:cNvSpPr>
          <p:nvPr/>
        </p:nvSpPr>
        <p:spPr bwMode="auto">
          <a:xfrm>
            <a:off x="8243888" y="3284538"/>
            <a:ext cx="0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lg" len="lg"/>
            <a:tailEnd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104480" name="Text Box 32"/>
          <p:cNvSpPr txBox="1">
            <a:spLocks noChangeArrowheads="1"/>
          </p:cNvSpPr>
          <p:nvPr/>
        </p:nvSpPr>
        <p:spPr bwMode="auto">
          <a:xfrm>
            <a:off x="5724525" y="4581525"/>
            <a:ext cx="2160588" cy="1973263"/>
          </a:xfrm>
          <a:prstGeom prst="rect">
            <a:avLst/>
          </a:prstGeom>
          <a:noFill/>
          <a:ln w="38100">
            <a:solidFill>
              <a:schemeClr val="accent1"/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200"/>
              <a:t>1990s </a:t>
            </a:r>
            <a:r>
              <a:rPr lang="en-US" altLang="zh-TW" sz="2200">
                <a:latin typeface="Arial"/>
              </a:rPr>
              <a:t>–</a:t>
            </a:r>
            <a:endParaRPr lang="en-US" altLang="zh-TW" sz="2200"/>
          </a:p>
          <a:p>
            <a:pPr>
              <a:spcBef>
                <a:spcPct val="50000"/>
              </a:spcBef>
            </a:pPr>
            <a:r>
              <a:rPr lang="en-US" altLang="zh-TW" sz="2200"/>
              <a:t>Communicative approach + Task-based learning (TBL)</a:t>
            </a:r>
          </a:p>
        </p:txBody>
      </p:sp>
      <p:sp>
        <p:nvSpPr>
          <p:cNvPr id="104481" name="Text Box 33"/>
          <p:cNvSpPr txBox="1">
            <a:spLocks noChangeArrowheads="1"/>
          </p:cNvSpPr>
          <p:nvPr/>
        </p:nvSpPr>
        <p:spPr bwMode="auto">
          <a:xfrm>
            <a:off x="7092950" y="2205038"/>
            <a:ext cx="1836738" cy="1006475"/>
          </a:xfrm>
          <a:prstGeom prst="rect">
            <a:avLst/>
          </a:prstGeom>
          <a:noFill/>
          <a:ln w="76200">
            <a:solidFill>
              <a:schemeClr val="accent1"/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200" b="1"/>
              <a:t>Present </a:t>
            </a:r>
            <a:r>
              <a:rPr lang="en-US" altLang="zh-TW" sz="2200" b="1">
                <a:latin typeface="Arial"/>
              </a:rPr>
              <a:t>–</a:t>
            </a:r>
            <a:endParaRPr lang="en-US" altLang="zh-TW" sz="2200" b="1"/>
          </a:p>
          <a:p>
            <a:pPr>
              <a:spcBef>
                <a:spcPct val="50000"/>
              </a:spcBef>
            </a:pPr>
            <a:r>
              <a:rPr lang="en-US" altLang="zh-TW" sz="2200" b="1"/>
              <a:t>Postmethod?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95288" y="1196975"/>
            <a:ext cx="8382000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3000" b="1"/>
              <a:t>Postmethod condition</a:t>
            </a:r>
            <a:r>
              <a:rPr lang="en-US" altLang="zh-TW" sz="3000"/>
              <a:t> </a:t>
            </a:r>
          </a:p>
          <a:p>
            <a:pPr>
              <a:spcBef>
                <a:spcPct val="50000"/>
              </a:spcBef>
            </a:pPr>
            <a:r>
              <a:rPr lang="en-US" altLang="zh-TW" sz="2200">
                <a:solidFill>
                  <a:srgbClr val="000000"/>
                </a:solidFill>
              </a:rPr>
              <a:t>refers to the qualities of the contemporary era in English language </a:t>
            </a:r>
          </a:p>
          <a:p>
            <a:pPr>
              <a:spcBef>
                <a:spcPct val="50000"/>
              </a:spcBef>
            </a:pPr>
            <a:r>
              <a:rPr lang="en-US" altLang="zh-TW" sz="2200">
                <a:solidFill>
                  <a:srgbClr val="000000"/>
                </a:solidFill>
              </a:rPr>
              <a:t>teaching in which previously well trusted methods are put under </a:t>
            </a:r>
          </a:p>
          <a:p>
            <a:pPr>
              <a:spcBef>
                <a:spcPct val="50000"/>
              </a:spcBef>
            </a:pPr>
            <a:r>
              <a:rPr lang="en-US" altLang="zh-TW" sz="2200">
                <a:solidFill>
                  <a:srgbClr val="000000"/>
                </a:solidFill>
              </a:rPr>
              <a:t>serious scrutiny and in which a body of methods and techniques </a:t>
            </a:r>
          </a:p>
          <a:p>
            <a:pPr>
              <a:spcBef>
                <a:spcPct val="50000"/>
              </a:spcBef>
            </a:pPr>
            <a:r>
              <a:rPr lang="en-US" altLang="zh-TW" sz="2200">
                <a:solidFill>
                  <a:srgbClr val="000000"/>
                </a:solidFill>
              </a:rPr>
              <a:t>collected from all previous methods and approaches are used </a:t>
            </a:r>
          </a:p>
          <a:p>
            <a:pPr>
              <a:spcBef>
                <a:spcPct val="50000"/>
              </a:spcBef>
            </a:pPr>
            <a:r>
              <a:rPr lang="en-US" altLang="zh-TW" sz="2200">
                <a:solidFill>
                  <a:srgbClr val="000000"/>
                </a:solidFill>
              </a:rPr>
              <a:t>pragmatically with a belief that such an eclectic practice leads to </a:t>
            </a:r>
          </a:p>
          <a:p>
            <a:pPr>
              <a:spcBef>
                <a:spcPct val="50000"/>
              </a:spcBef>
            </a:pPr>
            <a:r>
              <a:rPr lang="en-US" altLang="zh-TW" sz="2200">
                <a:solidFill>
                  <a:srgbClr val="000000"/>
                </a:solidFill>
              </a:rPr>
              <a:t>success.</a:t>
            </a:r>
          </a:p>
          <a:p>
            <a:pPr algn="r">
              <a:spcBef>
                <a:spcPct val="50000"/>
              </a:spcBef>
            </a:pPr>
            <a:r>
              <a:rPr lang="en-US" altLang="zh-TW" sz="2000"/>
              <a:t>(Arikan, K) </a:t>
            </a:r>
          </a:p>
          <a:p>
            <a:pPr>
              <a:spcBef>
                <a:spcPct val="50000"/>
              </a:spcBef>
            </a:pPr>
            <a:r>
              <a:rPr lang="en-US" altLang="zh-TW" sz="2000"/>
              <a:t>Online Submission, Journal of Language and Linguistic Studies v2 n1 Apr 2006</a:t>
            </a:r>
          </a:p>
          <a:p>
            <a:pPr>
              <a:spcBef>
                <a:spcPct val="50000"/>
              </a:spcBef>
            </a:pPr>
            <a:endParaRPr lang="en-US" altLang="zh-TW" sz="20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000" b="1">
                <a:solidFill>
                  <a:schemeClr val="tx1"/>
                </a:solidFill>
              </a:rPr>
              <a:t>The postmethod condition signifies: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/>
              <a:t>A search for </a:t>
            </a:r>
            <a:r>
              <a:rPr lang="en-US" altLang="zh-TW" b="1"/>
              <a:t>an alternative to method</a:t>
            </a:r>
            <a:r>
              <a:rPr lang="en-US" altLang="zh-TW"/>
              <a:t> rather than an alternative method.</a:t>
            </a:r>
          </a:p>
          <a:p>
            <a:r>
              <a:rPr lang="en-US" altLang="zh-TW"/>
              <a:t>Teacher autonomy</a:t>
            </a:r>
          </a:p>
          <a:p>
            <a:r>
              <a:rPr lang="en-US" altLang="zh-TW"/>
              <a:t>Principled pragmatism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844675"/>
            <a:ext cx="7702550" cy="1755775"/>
          </a:xfrm>
        </p:spPr>
        <p:txBody>
          <a:bodyPr/>
          <a:lstStyle/>
          <a:p>
            <a:r>
              <a:rPr lang="en-US" altLang="zh-HK" sz="4800"/>
              <a:t>What are the ten macrostrategies suggested in postmethod teaching?</a:t>
            </a:r>
            <a:endParaRPr lang="en-US" altLang="zh-TW" sz="48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1835150"/>
            <a:ext cx="5256212" cy="502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08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Ten macrostrategies</a:t>
            </a:r>
            <a:endParaRPr lang="en-US" altLang="zh-TW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sz="3100" b="1"/>
              <a:t>Macrostrategy 1:</a:t>
            </a:r>
            <a:br>
              <a:rPr lang="en-US" altLang="zh-HK" sz="3100" b="1"/>
            </a:br>
            <a:r>
              <a:rPr lang="en-US" altLang="zh-HK" sz="3100" b="1"/>
              <a:t>Maximize Learning Opportunities</a:t>
            </a:r>
            <a:endParaRPr lang="en-US" altLang="zh-TW" sz="3100" b="1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916113"/>
            <a:ext cx="8424863" cy="46815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HK" sz="2800"/>
              <a:t>Teachers have two roles </a:t>
            </a:r>
          </a:p>
          <a:p>
            <a:pPr>
              <a:lnSpc>
                <a:spcPct val="90000"/>
              </a:lnSpc>
            </a:pPr>
            <a:r>
              <a:rPr lang="en-US" altLang="zh-HK" sz="2800"/>
              <a:t>First role of teacher: creators of learning opportunities </a:t>
            </a:r>
          </a:p>
          <a:p>
            <a:pPr>
              <a:lnSpc>
                <a:spcPct val="90000"/>
              </a:lnSpc>
            </a:pPr>
            <a:r>
              <a:rPr lang="en-US" altLang="zh-HK" sz="2800"/>
              <a:t>Duties: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altLang="zh-HK" sz="2800"/>
              <a:t>Willing to modify their lesson plans based on feedback to suit the needs of target learners</a:t>
            </a:r>
          </a:p>
          <a:p>
            <a:pPr>
              <a:lnSpc>
                <a:spcPct val="90000"/>
              </a:lnSpc>
            </a:pPr>
            <a:r>
              <a:rPr lang="en-US" altLang="zh-HK" sz="2800"/>
              <a:t>Second role of teacher: utilizers of learning opportunities (created by learners)</a:t>
            </a:r>
          </a:p>
          <a:p>
            <a:pPr>
              <a:lnSpc>
                <a:spcPct val="90000"/>
              </a:lnSpc>
            </a:pPr>
            <a:r>
              <a:rPr lang="en-US" altLang="zh-HK" sz="2800"/>
              <a:t>Duties: </a:t>
            </a:r>
            <a:endParaRPr lang="en-US" altLang="zh-TW" sz="2800"/>
          </a:p>
          <a:p>
            <a:pPr lvl="1">
              <a:lnSpc>
                <a:spcPct val="90000"/>
              </a:lnSpc>
            </a:pPr>
            <a:r>
              <a:rPr lang="en-US" altLang="zh-HK" sz="2400"/>
              <a:t>Shouldn</a:t>
            </a:r>
            <a:r>
              <a:rPr lang="en-US" altLang="zh-HK" sz="2400">
                <a:latin typeface="Arial"/>
              </a:rPr>
              <a:t>’</a:t>
            </a:r>
            <a:r>
              <a:rPr lang="en-US" altLang="zh-HK" sz="2400"/>
              <a:t>t ignore contributory discourse from learners </a:t>
            </a:r>
            <a:endParaRPr lang="en-US" altLang="zh-TW" sz="2400"/>
          </a:p>
          <a:p>
            <a:pPr lvl="1">
              <a:lnSpc>
                <a:spcPct val="90000"/>
              </a:lnSpc>
            </a:pPr>
            <a:r>
              <a:rPr lang="en-US" altLang="zh-HK" sz="2400"/>
              <a:t>Must bring learners</a:t>
            </a:r>
            <a:r>
              <a:rPr lang="en-US" altLang="zh-HK" sz="2400">
                <a:latin typeface="Arial"/>
              </a:rPr>
              <a:t>’</a:t>
            </a:r>
            <a:r>
              <a:rPr lang="en-US" altLang="zh-HK" sz="2400"/>
              <a:t> problems to the attention of the class </a:t>
            </a:r>
            <a:endParaRPr lang="en-US" altLang="zh-TW" sz="32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新細明體"/>
        <a:cs typeface=""/>
      </a:majorFont>
      <a:minorFont>
        <a:latin typeface="Times New Roman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168</TotalTime>
  <Words>1057</Words>
  <Application>Microsoft Macintosh PowerPoint</Application>
  <PresentationFormat>On-screen Show (4:3)</PresentationFormat>
  <Paragraphs>180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Quadrant</vt:lpstr>
      <vt:lpstr>Major approaches to English language teaching</vt:lpstr>
      <vt:lpstr>Are there alternatives to CLT and TBL for Hong Kong schools’ context?</vt:lpstr>
      <vt:lpstr>The answer is…</vt:lpstr>
      <vt:lpstr>The development of ELT methodology in Hong Kong</vt:lpstr>
      <vt:lpstr>PowerPoint Presentation</vt:lpstr>
      <vt:lpstr>The postmethod condition signifies:</vt:lpstr>
      <vt:lpstr>What are the ten macrostrategies suggested in postmethod teaching?</vt:lpstr>
      <vt:lpstr>Ten macrostrategies</vt:lpstr>
      <vt:lpstr>Macrostrategy 1: Maximize Learning Opportunities</vt:lpstr>
      <vt:lpstr>Macrostrategy 2: Facilitate Negotiated Interaction   Student-Student, Student-Teacher interaction</vt:lpstr>
      <vt:lpstr>Macrostrategy 3: Minimize Perceptual Mismatches</vt:lpstr>
      <vt:lpstr>Macrostrategy 4: Activate Intuitive Heuristics</vt:lpstr>
      <vt:lpstr>Macrostrategy 5: Foster Language Awareness</vt:lpstr>
      <vt:lpstr>Macrostrategy 6: Contextualize Linguistics Input</vt:lpstr>
      <vt:lpstr>Macrostrategy 7: Integrate Language Skills</vt:lpstr>
      <vt:lpstr>Macrostrategy 8: Promote Learner Autonomy</vt:lpstr>
      <vt:lpstr>Macrostrategy 9: Raise Cultural Consciousness </vt:lpstr>
      <vt:lpstr>Macrostrategy 10: Ensure Social Relevance</vt:lpstr>
      <vt:lpstr>Concept of CLT and Context Approach </vt:lpstr>
      <vt:lpstr>Advantages of Postmethod</vt:lpstr>
      <vt:lpstr>Advantages of Postmethod</vt:lpstr>
      <vt:lpstr>Advantages of Postmethod</vt:lpstr>
      <vt:lpstr>Advantages of Postmethod</vt:lpstr>
      <vt:lpstr>Requirements for Implementation of Postmethod</vt:lpstr>
      <vt:lpstr>Forum Time (15 minutes)</vt:lpstr>
      <vt:lpstr>Conclusion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Alyssa</dc:creator>
  <cp:lastModifiedBy>Jan Connelly</cp:lastModifiedBy>
  <cp:revision>33</cp:revision>
  <dcterms:created xsi:type="dcterms:W3CDTF">2007-03-02T19:54:18Z</dcterms:created>
  <dcterms:modified xsi:type="dcterms:W3CDTF">2012-03-22T10:33:37Z</dcterms:modified>
</cp:coreProperties>
</file>